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78" r:id="rId2"/>
  </p:sldMasterIdLst>
  <p:notesMasterIdLst>
    <p:notesMasterId r:id="rId13"/>
  </p:notesMasterIdLst>
  <p:sldIdLst>
    <p:sldId id="281" r:id="rId3"/>
    <p:sldId id="257" r:id="rId4"/>
    <p:sldId id="276" r:id="rId5"/>
    <p:sldId id="277" r:id="rId6"/>
    <p:sldId id="282" r:id="rId7"/>
    <p:sldId id="269" r:id="rId8"/>
    <p:sldId id="278" r:id="rId9"/>
    <p:sldId id="258" r:id="rId10"/>
    <p:sldId id="279" r:id="rId11"/>
    <p:sldId id="275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51">
          <p15:clr>
            <a:srgbClr val="A4A3A4"/>
          </p15:clr>
        </p15:guide>
        <p15:guide id="2" pos="30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210" y="276"/>
      </p:cViewPr>
      <p:guideLst>
        <p:guide orient="horz" pos="3251"/>
        <p:guide pos="30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312" tIns="46157" rIns="92312" bIns="461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312" tIns="46157" rIns="92312" bIns="461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CCE85D-D5CB-41D1-9CE1-B9B13F7CA2DC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2" tIns="46157" rIns="92312" bIns="46157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2312" tIns="46157" rIns="92312" bIns="461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312" tIns="46157" rIns="92312" bIns="461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312" tIns="46157" rIns="92312" bIns="461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CA4D2A-F7E5-463F-AF1C-A64ECC08E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43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081CF-9833-42E8-AB75-BB801C0A38E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325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081CF-9833-42E8-AB75-BB801C0A38E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6707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081CF-9833-42E8-AB75-BB801C0A38E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4187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57754-92DA-4328-A19E-724A2E225E4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8823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7F53A-E9A7-4AA7-A22E-1A78D62425F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196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7F53A-E9A7-4AA7-A22E-1A78D62425F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5694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7F53A-E9A7-4AA7-A22E-1A78D62425F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45834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7F53A-E9A7-4AA7-A22E-1A78D62425F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3730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7" descr="лого_фонд наше будущее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12430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ack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1731963"/>
            <a:ext cx="1979613" cy="73025"/>
            <a:chOff x="0" y="1732524"/>
            <a:chExt cx="1979712" cy="72008"/>
          </a:xfrm>
        </p:grpSpPr>
        <p:sp>
          <p:nvSpPr>
            <p:cNvPr id="8" name="Rectangle 10"/>
            <p:cNvSpPr/>
            <p:nvPr userDrawn="1"/>
          </p:nvSpPr>
          <p:spPr>
            <a:xfrm>
              <a:off x="0" y="1732524"/>
              <a:ext cx="863643" cy="72008"/>
            </a:xfrm>
            <a:prstGeom prst="rect">
              <a:avLst/>
            </a:prstGeom>
            <a:solidFill>
              <a:srgbClr val="C21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>
              <a:off x="0" y="1790443"/>
              <a:ext cx="1979712" cy="0"/>
            </a:xfrm>
            <a:prstGeom prst="line">
              <a:avLst/>
            </a:prstGeom>
            <a:ln w="3175">
              <a:solidFill>
                <a:srgbClr val="C21C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5"/>
          <p:cNvGrpSpPr>
            <a:grpSpLocks/>
          </p:cNvGrpSpPr>
          <p:nvPr userDrawn="1"/>
        </p:nvGrpSpPr>
        <p:grpSpPr bwMode="auto">
          <a:xfrm>
            <a:off x="0" y="3357563"/>
            <a:ext cx="1979613" cy="71437"/>
            <a:chOff x="0" y="1732524"/>
            <a:chExt cx="1979712" cy="72008"/>
          </a:xfrm>
        </p:grpSpPr>
        <p:sp>
          <p:nvSpPr>
            <p:cNvPr id="11" name="Rectangle 16"/>
            <p:cNvSpPr/>
            <p:nvPr userDrawn="1"/>
          </p:nvSpPr>
          <p:spPr>
            <a:xfrm>
              <a:off x="0" y="1732524"/>
              <a:ext cx="863643" cy="72008"/>
            </a:xfrm>
            <a:prstGeom prst="rect">
              <a:avLst/>
            </a:prstGeom>
            <a:solidFill>
              <a:srgbClr val="C21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2" name="Straight Connector 17"/>
            <p:cNvCxnSpPr/>
            <p:nvPr userDrawn="1"/>
          </p:nvCxnSpPr>
          <p:spPr>
            <a:xfrm>
              <a:off x="0" y="1790131"/>
              <a:ext cx="1979712" cy="0"/>
            </a:xfrm>
            <a:prstGeom prst="line">
              <a:avLst/>
            </a:prstGeom>
            <a:ln w="3175">
              <a:solidFill>
                <a:srgbClr val="C21C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8"/>
          <p:cNvGrpSpPr>
            <a:grpSpLocks/>
          </p:cNvGrpSpPr>
          <p:nvPr userDrawn="1"/>
        </p:nvGrpSpPr>
        <p:grpSpPr bwMode="auto">
          <a:xfrm>
            <a:off x="0" y="5151438"/>
            <a:ext cx="1979613" cy="73025"/>
            <a:chOff x="0" y="1732524"/>
            <a:chExt cx="1979712" cy="72008"/>
          </a:xfrm>
        </p:grpSpPr>
        <p:sp>
          <p:nvSpPr>
            <p:cNvPr id="14" name="Rectangle 19"/>
            <p:cNvSpPr/>
            <p:nvPr userDrawn="1"/>
          </p:nvSpPr>
          <p:spPr>
            <a:xfrm>
              <a:off x="0" y="1732524"/>
              <a:ext cx="863643" cy="72008"/>
            </a:xfrm>
            <a:prstGeom prst="rect">
              <a:avLst/>
            </a:prstGeom>
            <a:solidFill>
              <a:srgbClr val="C21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5" name="Straight Connector 20"/>
            <p:cNvCxnSpPr/>
            <p:nvPr userDrawn="1"/>
          </p:nvCxnSpPr>
          <p:spPr>
            <a:xfrm>
              <a:off x="0" y="1790443"/>
              <a:ext cx="1979712" cy="0"/>
            </a:xfrm>
            <a:prstGeom prst="line">
              <a:avLst/>
            </a:prstGeom>
            <a:ln w="3175">
              <a:solidFill>
                <a:srgbClr val="C21C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7"/>
          <p:cNvGrpSpPr>
            <a:grpSpLocks/>
          </p:cNvGrpSpPr>
          <p:nvPr userDrawn="1"/>
        </p:nvGrpSpPr>
        <p:grpSpPr bwMode="auto">
          <a:xfrm>
            <a:off x="6516688" y="5805488"/>
            <a:ext cx="1979612" cy="71437"/>
            <a:chOff x="6948264" y="5805264"/>
            <a:chExt cx="1979712" cy="72008"/>
          </a:xfrm>
        </p:grpSpPr>
        <p:sp>
          <p:nvSpPr>
            <p:cNvPr id="17" name="Rectangle 22"/>
            <p:cNvSpPr/>
            <p:nvPr userDrawn="1"/>
          </p:nvSpPr>
          <p:spPr>
            <a:xfrm>
              <a:off x="6948264" y="5805264"/>
              <a:ext cx="863644" cy="72008"/>
            </a:xfrm>
            <a:prstGeom prst="rect">
              <a:avLst/>
            </a:prstGeom>
            <a:solidFill>
              <a:srgbClr val="C21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8" name="Straight Connector 23"/>
            <p:cNvCxnSpPr/>
            <p:nvPr userDrawn="1"/>
          </p:nvCxnSpPr>
          <p:spPr>
            <a:xfrm>
              <a:off x="6948264" y="5869272"/>
              <a:ext cx="1979712" cy="0"/>
            </a:xfrm>
            <a:prstGeom prst="line">
              <a:avLst/>
            </a:prstGeom>
            <a:ln w="3175">
              <a:solidFill>
                <a:srgbClr val="C21C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28"/>
          <p:cNvGrpSpPr>
            <a:grpSpLocks/>
          </p:cNvGrpSpPr>
          <p:nvPr userDrawn="1"/>
        </p:nvGrpSpPr>
        <p:grpSpPr bwMode="auto">
          <a:xfrm>
            <a:off x="6516688" y="6597650"/>
            <a:ext cx="1979612" cy="71438"/>
            <a:chOff x="6948264" y="6597352"/>
            <a:chExt cx="1979712" cy="72008"/>
          </a:xfrm>
        </p:grpSpPr>
        <p:sp>
          <p:nvSpPr>
            <p:cNvPr id="20" name="Rectangle 25"/>
            <p:cNvSpPr/>
            <p:nvPr userDrawn="1"/>
          </p:nvSpPr>
          <p:spPr>
            <a:xfrm>
              <a:off x="6948264" y="6597352"/>
              <a:ext cx="863644" cy="72008"/>
            </a:xfrm>
            <a:prstGeom prst="rect">
              <a:avLst/>
            </a:prstGeom>
            <a:solidFill>
              <a:srgbClr val="C21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Straight Connector 26"/>
            <p:cNvCxnSpPr/>
            <p:nvPr userDrawn="1"/>
          </p:nvCxnSpPr>
          <p:spPr>
            <a:xfrm>
              <a:off x="6948264" y="6597352"/>
              <a:ext cx="1979712" cy="0"/>
            </a:xfrm>
            <a:prstGeom prst="line">
              <a:avLst/>
            </a:prstGeom>
            <a:ln w="3175">
              <a:solidFill>
                <a:srgbClr val="C21C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130425"/>
            <a:ext cx="619045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573016"/>
            <a:ext cx="550465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156200" y="6030913"/>
            <a:ext cx="2751138" cy="365125"/>
          </a:xfrm>
        </p:spPr>
        <p:txBody>
          <a:bodyPr/>
          <a:lstStyle>
            <a:lvl1pPr algn="r">
              <a:defRPr sz="2800" b="1">
                <a:solidFill>
                  <a:srgbClr val="C21C63"/>
                </a:solidFill>
              </a:defRPr>
            </a:lvl1pPr>
          </a:lstStyle>
          <a:p>
            <a:pPr>
              <a:defRPr/>
            </a:pPr>
            <a:r>
              <a:rPr lang="ru-RU"/>
              <a:t>2014 год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4D00-C6C4-4B40-A462-9D0BF21D9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47B4-7AA9-4042-BBED-9F1112E8C8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DD2-5BED-44DA-B2FF-D93B9CCA0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5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147F-0B90-4846-AAA8-F292C5A4EF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DD2-5BED-44DA-B2FF-D93B9CCA0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4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27B2-1E7E-4A2D-876B-430C9262C2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DD2-5BED-44DA-B2FF-D93B9CCA0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84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009F-FCD2-4860-B023-56832BD80B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DD2-5BED-44DA-B2FF-D93B9CCA0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79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7EB7-2576-4B72-9645-85B7B35AB9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DD2-5BED-44DA-B2FF-D93B9CCA0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1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DBA4-2D59-4F29-B54F-64885FDBD7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DD2-5BED-44DA-B2FF-D93B9CCA0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6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9B9D-12F4-4737-ADC7-027AFD0729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DD2-5BED-44DA-B2FF-D93B9CCA0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47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3DA1-1CB3-4863-B4B2-7B7CEB88F9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DD2-5BED-44DA-B2FF-D93B9CCA0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«ИМПУЛЬС ДОБРА»</a:t>
            </a:r>
            <a:r>
              <a:rPr lang="ru-RU" b="1">
                <a:solidFill>
                  <a:srgbClr val="C21C63"/>
                </a:solidFill>
              </a:rPr>
              <a:t>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94B6-99C9-480F-ABEE-45AE2D1D2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3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©КОМПАНИЯ РАЗВИТИЯ ОБЩЕСТВЕННЫХ СВЯЗЕЙ 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21FE-83B8-44F9-A9CA-275046EA3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4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«ИМПУЛЬС ДОБРА» </a:t>
            </a:r>
            <a:r>
              <a:rPr lang="ru-RU" b="1">
                <a:solidFill>
                  <a:srgbClr val="C21C63"/>
                </a:solidFill>
              </a:rPr>
              <a:t>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B2E5-152B-4749-A723-567A0812B4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76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©КОМПАНИЯ РАЗВИТИЯ ОБЩЕСТВЕННЫХ СВЯЗЕЙ</a:t>
            </a:r>
            <a:r>
              <a:rPr lang="ru-RU" b="1">
                <a:solidFill>
                  <a:srgbClr val="C21C63"/>
                </a:solidFill>
              </a:rPr>
              <a:t>  2010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279A-0396-456F-A264-0E230AE06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2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©КОМПАНИЯ РАЗВИТИЯ ОБЩЕСТВЕННЫХ СВЯЗЕЙ</a:t>
            </a:r>
            <a:r>
              <a:rPr lang="ru-RU" b="1">
                <a:solidFill>
                  <a:srgbClr val="C21C63"/>
                </a:solidFill>
              </a:rPr>
              <a:t>  2010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F9EA5-8DD3-4916-A217-4694ECCDE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9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C66-1B41-445B-8E90-338D606F69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DD2-5BED-44DA-B2FF-D93B9CCA0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5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9C66-91B5-4041-8D04-7AC17208AF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DD2-5BED-44DA-B2FF-D93B9CCA0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5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F0C5-5024-49F3-B94F-C0E9855B57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EDD2-5BED-44DA-B2FF-D93B9CCA0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274638"/>
            <a:ext cx="5040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9513" y="6308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«ИМПУЛЬС ДОБРА» </a:t>
            </a:r>
            <a:r>
              <a:rPr lang="ru-RU" b="1">
                <a:solidFill>
                  <a:srgbClr val="C21C63"/>
                </a:solidFill>
              </a:rPr>
              <a:t>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50" y="6308725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D45EB3-021E-4D1A-AD41-1B15D67BE5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8313" y="6308725"/>
            <a:ext cx="820737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8313" y="6669088"/>
            <a:ext cx="820737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0" r:id="rId4"/>
    <p:sldLayoutId id="2147483764" r:id="rId5"/>
    <p:sldLayoutId id="214748376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C21C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21C63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21C63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21C63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21C63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21C6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21C6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21C6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21C63"/>
          </a:solidFill>
          <a:latin typeface="Calibri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rtl="0" eaLnBrk="0" fontAlgn="base" hangingPunct="0">
        <a:spcBef>
          <a:spcPct val="20000"/>
        </a:spcBef>
        <a:spcAft>
          <a:spcPct val="0"/>
        </a:spcAft>
        <a:buClr>
          <a:srgbClr val="C21C63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―"/>
        <a:defRPr sz="11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FBFF58-D4DE-4D1C-BF69-A2E13A3197F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23.01.2018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87EDD2-5BED-44DA-B2FF-D93B9CCA0D8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09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remia@nb-fund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7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7.pn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0" y="-103187"/>
            <a:ext cx="9162032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35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2659" y="1766465"/>
            <a:ext cx="562730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Информационная и консультационная поддержка осуществляется Оргкомитетом по телефону «горячей линии» </a:t>
            </a:r>
            <a:endParaRPr lang="ru-RU" sz="1400" b="1" kern="0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pPr algn="ctr"/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8-800-333-68-78, доб. 2</a:t>
            </a:r>
            <a:endParaRPr lang="ru-RU" b="1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pPr algn="ctr"/>
            <a:r>
              <a:rPr lang="ru-RU" sz="14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с 9 до 18 часов по рабочим дням и по московскому времени (звонок со всех регионов России бесплатный</a:t>
            </a:r>
            <a:r>
              <a:rPr lang="ru-RU" sz="14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)</a:t>
            </a:r>
          </a:p>
          <a:p>
            <a:pPr algn="ctr"/>
            <a:endParaRPr lang="ru-RU" sz="1400" b="1" kern="0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pPr algn="ctr"/>
            <a:r>
              <a:rPr lang="ru-RU" sz="14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и </a:t>
            </a:r>
            <a:r>
              <a:rPr lang="ru-RU" sz="14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электронному адресу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hlinkClick r:id="rId4"/>
              </a:rPr>
              <a:t>premia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4"/>
              </a:rPr>
              <a:t>@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hlinkClick r:id="rId4"/>
              </a:rPr>
              <a:t>nb-fund.ru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 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2204" y="4489652"/>
            <a:ext cx="28282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www.impulsdobra.ru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www.nb-fund.ru/award</a:t>
            </a:r>
          </a:p>
          <a:p>
            <a:pPr algn="ctr"/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25413" y="88900"/>
            <a:ext cx="50403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О Премии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sz="half" idx="2"/>
          </p:nvPr>
        </p:nvSpPr>
        <p:spPr>
          <a:xfrm>
            <a:off x="125413" y="3887191"/>
            <a:ext cx="4287838" cy="2329313"/>
          </a:xfrm>
        </p:spPr>
        <p:txBody>
          <a:bodyPr/>
          <a:lstStyle/>
          <a:p>
            <a:pPr marL="357188" lvl="2" indent="-6350" eaLnBrk="1" hangingPunct="1">
              <a:buNone/>
            </a:pPr>
            <a:r>
              <a:rPr lang="ru-RU" altLang="ru-RU" sz="1400" dirty="0" smtClean="0">
                <a:latin typeface="OpiumNew" panose="02000503000000090003" pitchFamily="50" charset="0"/>
              </a:rPr>
              <a:t>«Импульс добра» — ежегодная Премия</a:t>
            </a:r>
            <a:endParaRPr lang="en-US" altLang="ru-RU" sz="1400" dirty="0" smtClean="0">
              <a:latin typeface="OpiumNew" panose="02000503000000090003" pitchFamily="50" charset="0"/>
            </a:endParaRPr>
          </a:p>
          <a:p>
            <a:pPr marL="357188" lvl="2" indent="-6350" eaLnBrk="1" hangingPunct="1">
              <a:buNone/>
            </a:pPr>
            <a:r>
              <a:rPr lang="ru-RU" altLang="ru-RU" sz="1400" dirty="0" smtClean="0">
                <a:latin typeface="OpiumNew" panose="02000503000000090003" pitchFamily="50" charset="0"/>
              </a:rPr>
              <a:t>за вклад в развитие и продвижение социального предпринимательства</a:t>
            </a:r>
            <a:endParaRPr lang="en-US" altLang="ru-RU" sz="1400" dirty="0" smtClean="0">
              <a:latin typeface="OpiumNew" panose="02000503000000090003" pitchFamily="50" charset="0"/>
            </a:endParaRPr>
          </a:p>
          <a:p>
            <a:pPr marL="357188" lvl="2" indent="-6350" eaLnBrk="1" hangingPunct="1">
              <a:buNone/>
            </a:pPr>
            <a:r>
              <a:rPr lang="ru-RU" altLang="ru-RU" sz="1400" dirty="0" smtClean="0">
                <a:latin typeface="OpiumNew" panose="02000503000000090003" pitchFamily="50" charset="0"/>
              </a:rPr>
              <a:t>в России</a:t>
            </a:r>
            <a:r>
              <a:rPr lang="en-US" altLang="ru-RU" sz="1400" dirty="0" smtClean="0">
                <a:latin typeface="OpiumNew" panose="02000503000000090003" pitchFamily="50" charset="0"/>
              </a:rPr>
              <a:t>, </a:t>
            </a:r>
            <a:r>
              <a:rPr lang="ru-RU" altLang="ru-RU" sz="1400" dirty="0" smtClean="0">
                <a:latin typeface="OpiumNew" panose="02000503000000090003" pitchFamily="50" charset="0"/>
              </a:rPr>
              <a:t>учрежденная Фондом </a:t>
            </a:r>
            <a:r>
              <a:rPr lang="ru-RU" altLang="ru-RU" sz="1400" dirty="0">
                <a:latin typeface="OpiumNew" panose="02000503000000090003" pitchFamily="50" charset="0"/>
              </a:rPr>
              <a:t>«Наше будущее» </a:t>
            </a:r>
            <a:r>
              <a:rPr lang="ru-RU" altLang="ru-RU" sz="1400" dirty="0" smtClean="0">
                <a:latin typeface="OpiumNew" panose="02000503000000090003" pitchFamily="50" charset="0"/>
              </a:rPr>
              <a:t>в 2011 году. </a:t>
            </a:r>
          </a:p>
          <a:p>
            <a:pPr marL="357188" lvl="2" indent="-6350" eaLnBrk="1" hangingPunct="1">
              <a:buFont typeface="Calibri" pitchFamily="34" charset="0"/>
              <a:buNone/>
            </a:pPr>
            <a:endParaRPr lang="ru-RU" altLang="ru-RU" sz="1400" dirty="0" smtClean="0">
              <a:latin typeface="OpiumNew" panose="02000503000000090003" pitchFamily="50" charset="0"/>
            </a:endParaRPr>
          </a:p>
          <a:p>
            <a:pPr marL="357188" lvl="2" indent="-6350" eaLnBrk="1" hangingPunct="1">
              <a:buFont typeface="Calibri" pitchFamily="34" charset="0"/>
              <a:buNone/>
            </a:pPr>
            <a:r>
              <a:rPr lang="ru-RU" altLang="ru-RU" sz="1400" dirty="0" smtClean="0">
                <a:latin typeface="OpiumNew" panose="02000503000000090003" pitchFamily="50" charset="0"/>
              </a:rPr>
              <a:t>Премия присуждается социальным предпринимателям, общественным деятелям и организациям, развивающим социальное предпринимательство.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15815" y="6308725"/>
            <a:ext cx="514350" cy="365125"/>
          </a:xfrm>
        </p:spPr>
        <p:txBody>
          <a:bodyPr/>
          <a:lstStyle/>
          <a:p>
            <a:pPr>
              <a:defRPr/>
            </a:pPr>
            <a:fld id="{BF9CAD10-A331-437F-8B8B-135F29235D9C}" type="slidenum">
              <a:rPr lang="ru-RU" b="1">
                <a:solidFill>
                  <a:srgbClr val="0070C0"/>
                </a:solidFill>
                <a:latin typeface="OpiumNew" panose="02000503000000090003" pitchFamily="50" charset="0"/>
              </a:rPr>
              <a:pPr>
                <a:defRPr/>
              </a:pPr>
              <a:t>2</a:t>
            </a:fld>
            <a:endParaRPr lang="ru-RU" b="1" dirty="0">
              <a:solidFill>
                <a:srgbClr val="0070C0"/>
              </a:solidFill>
              <a:latin typeface="OpiumNew" panose="02000503000000090003" pitchFamily="5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OpiumNew" panose="02000503000000090003" pitchFamily="50" charset="0"/>
              </a:rPr>
              <a:t>«ИМПУЛЬС ДОБРА»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69157" y="3903703"/>
            <a:ext cx="4364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>Наталия Зверева,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>                                                                 директор Фонда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>«Наше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>будущее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>»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>: </a:t>
            </a:r>
          </a:p>
          <a:p>
            <a:pPr marL="357188" lvl="2" indent="-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>«Премия - важное событие для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>тех,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/>
            </a:r>
            <a:b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>кто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>неравнодушен к социальным проблемам общества и готов находить инновационные подходы к их решению. Нас поддерживают органы государственной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>власти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>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>и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cs typeface="+mn-cs"/>
              </a:rPr>
              <a:t>партнеры, которым важно, чтобы социальное предпринимательство в России развивалось и укрепляло свои позиции».</a:t>
            </a:r>
          </a:p>
        </p:txBody>
      </p:sp>
      <p:pic>
        <p:nvPicPr>
          <p:cNvPr id="8202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25" y="935038"/>
            <a:ext cx="354488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r="26827"/>
          <a:stretch/>
        </p:blipFill>
        <p:spPr>
          <a:xfrm>
            <a:off x="533022" y="1323535"/>
            <a:ext cx="2048400" cy="2360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r="4045"/>
          <a:stretch/>
        </p:blipFill>
        <p:spPr>
          <a:xfrm>
            <a:off x="2745529" y="1323534"/>
            <a:ext cx="3096000" cy="2360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r="23255"/>
          <a:stretch/>
        </p:blipFill>
        <p:spPr>
          <a:xfrm>
            <a:off x="6005637" y="1323534"/>
            <a:ext cx="2628000" cy="234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25413" y="88900"/>
            <a:ext cx="50403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Цели и задачи Премии</a:t>
            </a:r>
          </a:p>
        </p:txBody>
      </p:sp>
      <p:pic>
        <p:nvPicPr>
          <p:cNvPr id="8202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090" y="935038"/>
            <a:ext cx="354488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35595" y="3650604"/>
            <a:ext cx="7272808" cy="247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1" rIns="99562" bIns="49781"/>
          <a:lstStyle/>
          <a:p>
            <a:pPr marL="373063" indent="-373063" defTabSz="995363" eaLnBrk="0" hangingPunct="0">
              <a:spcBef>
                <a:spcPct val="20000"/>
              </a:spcBef>
              <a:buClr>
                <a:srgbClr val="3E4E92"/>
              </a:buClr>
              <a:buFont typeface="Wingdings" pitchFamily="2" charset="2"/>
              <a:buChar char="§"/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Получение общественного признания заслуг выдающихся специалистов в сфере социального предпринимательства, привлечение внимания государственных органов к институту социального предпринимательства, а также популяризация социального предпринимательства в России</a:t>
            </a:r>
          </a:p>
          <a:p>
            <a:pPr marL="373063" indent="-373063" defTabSz="995363" eaLnBrk="0" hangingPunct="0">
              <a:spcBef>
                <a:spcPct val="20000"/>
              </a:spcBef>
              <a:buClr>
                <a:srgbClr val="3E4E92"/>
              </a:buClr>
              <a:buFont typeface="Wingdings" pitchFamily="2" charset="2"/>
              <a:buChar char="§"/>
              <a:defRPr/>
            </a:pPr>
            <a:endParaRPr lang="ru-RU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OpiumNew" panose="02000503000000090003" pitchFamily="50" charset="0"/>
            </a:endParaRPr>
          </a:p>
          <a:p>
            <a:pPr marL="373063" indent="-373063" defTabSz="995363" eaLnBrk="0" hangingPunct="0">
              <a:spcBef>
                <a:spcPct val="20000"/>
              </a:spcBef>
              <a:buClr>
                <a:srgbClr val="3E4E92"/>
              </a:buClr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Определение и поощрение общественных деятелей, вносящих неоспоримый вклад  в развитие социального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предпринимательства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iumNew" panose="02000503000000090003" pitchFamily="50" charset="0"/>
            </a:endParaRPr>
          </a:p>
          <a:p>
            <a:pPr marL="373063" indent="-373063" defTabSz="995363" eaLnBrk="0" hangingPunct="0">
              <a:spcBef>
                <a:spcPct val="20000"/>
              </a:spcBef>
              <a:buClr>
                <a:srgbClr val="3E4E92"/>
              </a:buClr>
              <a:buFont typeface="Wingdings" pitchFamily="2" charset="2"/>
              <a:buChar char="§"/>
              <a:defRPr/>
            </a:pPr>
            <a:endParaRPr lang="ru-RU" sz="1400" b="1" dirty="0" smtClean="0">
              <a:latin typeface="OpiumNew" panose="02000503000000090003" pitchFamily="50" charset="0"/>
            </a:endParaRPr>
          </a:p>
          <a:p>
            <a:pPr marL="373063" indent="-373063" defTabSz="995363" eaLnBrk="0" hangingPunct="0">
              <a:spcBef>
                <a:spcPct val="20000"/>
              </a:spcBef>
              <a:buClr>
                <a:srgbClr val="3E4E92"/>
              </a:buClr>
              <a:buFont typeface="Wingdings" pitchFamily="2" charset="2"/>
              <a:buChar char="§"/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Создание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OpiumNew" panose="02000503000000090003" pitchFamily="50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нового инструмента поддержки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OpiumNew" panose="02000503000000090003" pitchFamily="50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социального предпринимательства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iumNew" panose="02000503000000090003" pitchFamily="50" charset="0"/>
            </a:endParaRPr>
          </a:p>
          <a:p>
            <a:pPr marL="373063" indent="-373063" defTabSz="995363" eaLnBrk="0" hangingPunct="0">
              <a:spcBef>
                <a:spcPct val="20000"/>
              </a:spcBef>
              <a:buFontTx/>
              <a:buChar char="•"/>
              <a:defRPr/>
            </a:pPr>
            <a:endParaRPr lang="ru-RU" sz="1400" kern="0" dirty="0">
              <a:latin typeface="OpiumNew" pitchFamily="50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989513" y="63087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OpiumNew" panose="02000503000000090003" pitchFamily="50" charset="0"/>
              </a:rPr>
              <a:t>«ИМПУЛЬС </a:t>
            </a:r>
            <a:r>
              <a:rPr lang="ru-RU" b="1" dirty="0" smtClean="0">
                <a:latin typeface="OpiumNew" panose="02000503000000090003" pitchFamily="50" charset="0"/>
              </a:rPr>
              <a:t>ДОБРА</a:t>
            </a:r>
            <a:r>
              <a:rPr lang="ru-RU" b="1" dirty="0">
                <a:latin typeface="OpiumNew" panose="02000503000000090003" pitchFamily="50" charset="0"/>
              </a:rPr>
              <a:t>»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7815815" y="6308725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  <a:latin typeface="OpiumNew" panose="02000503000000090003" pitchFamily="50" charset="0"/>
              </a:rPr>
              <a:t>3</a:t>
            </a:r>
            <a:endParaRPr lang="ru-RU" b="1" dirty="0">
              <a:solidFill>
                <a:srgbClr val="0070C0"/>
              </a:solidFill>
              <a:latin typeface="OpiumNew" panose="02000503000000090003" pitchFamily="50" charset="0"/>
            </a:endParaRPr>
          </a:p>
        </p:txBody>
      </p:sp>
      <p:pic>
        <p:nvPicPr>
          <p:cNvPr id="1026" name="Picture 2" descr="P:\Фото-Видео-Аудио\2017\Импульс добра\Сайт\GSH_21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0" y="1507727"/>
            <a:ext cx="2657959" cy="17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5" y="1531211"/>
            <a:ext cx="2618737" cy="174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P:\Фото-Видео-Аудио\2017\Импульс добра\Сайт\GSH_24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98" y="1531210"/>
            <a:ext cx="2622673" cy="17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25413" y="88900"/>
            <a:ext cx="50403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Общественный совет Премии</a:t>
            </a:r>
          </a:p>
        </p:txBody>
      </p:sp>
      <p:pic>
        <p:nvPicPr>
          <p:cNvPr id="8202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25" y="935038"/>
            <a:ext cx="354488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61181" y="1437400"/>
            <a:ext cx="27776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Алекперов </a:t>
            </a:r>
            <a:r>
              <a:rPr lang="ru-RU" sz="1100" b="1" dirty="0" err="1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Вагит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 </a:t>
            </a:r>
            <a:r>
              <a:rPr lang="ru-RU" sz="1100" b="1" dirty="0" err="1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Юсуфович</a:t>
            </a:r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Председатель Общественного совета Премии, учредитель Фонда «Наше будущее»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OpiumNew" panose="02000503000000090003" pitchFamily="50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61181" y="2330374"/>
            <a:ext cx="28438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Митрополит </a:t>
            </a:r>
            <a:r>
              <a:rPr lang="ru-RU" sz="1100" b="1" dirty="0" err="1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Иларион</a:t>
            </a:r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Председатель Отдела внешних церковных связей Московского Патриархата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61181" y="3428712"/>
            <a:ext cx="23762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Гагарина Елена Юрьевна </a:t>
            </a: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Генеральный директор Музеев Московского Кремля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61181" y="4356427"/>
            <a:ext cx="28438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Изотова Галина Сергеевна</a:t>
            </a:r>
            <a:endParaRPr lang="en-US" sz="1100" b="1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Председатель совета директоров</a:t>
            </a: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АО «</a:t>
            </a:r>
            <a:r>
              <a:rPr lang="ru-RU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Дробмаш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»</a:t>
            </a: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iumNew" panose="02000503000000090003" pitchFamily="50" charset="0"/>
            </a:endParaRPr>
          </a:p>
          <a:p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 </a:t>
            </a:r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45808" y="1376825"/>
            <a:ext cx="27363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Лещенко Лев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Валерьянович</a:t>
            </a:r>
            <a:endParaRPr lang="en-US" sz="1100" b="1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Народный артист РСФСР</a:t>
            </a:r>
            <a:endParaRPr lang="ru-RU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iumNew" panose="02000503000000090003" pitchFamily="50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73046" y="3270584"/>
            <a:ext cx="26642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Чилингаров Артур Николаевич </a:t>
            </a: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Депутат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Государственной Думы 7-го созыва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 </a:t>
            </a:r>
          </a:p>
        </p:txBody>
      </p:sp>
      <p:pic>
        <p:nvPicPr>
          <p:cNvPr id="25" name="Picture 14" descr="&amp;CHcy;&amp;icy;&amp;lcy;&amp;icy;&amp;ncy;&amp;gcy;&amp;acy;&amp;rcy;&amp;ocy;&amp;vcy; &amp;Acy;&amp;rcy;&amp;tcy;&amp;ucy;&amp;rcy; &amp;Ncy;&amp;icy;&amp;kcy;&amp;ocy;&amp;lcy;&amp;acy;&amp;iecy;&amp;vcy;&amp;icy;&amp;chcy;"/>
          <p:cNvPicPr>
            <a:picLocks noChangeAspect="1" noChangeArrowheads="1"/>
          </p:cNvPicPr>
          <p:nvPr/>
        </p:nvPicPr>
        <p:blipFill rotWithShape="1">
          <a:blip r:embed="rId5" cstate="print"/>
          <a:srcRect b="21534"/>
          <a:stretch/>
        </p:blipFill>
        <p:spPr bwMode="auto">
          <a:xfrm>
            <a:off x="5280181" y="3252494"/>
            <a:ext cx="864000" cy="88854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6273046" y="2115067"/>
            <a:ext cx="26372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100" b="1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sz="1100" b="1" dirty="0" err="1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Катырин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 Сергей Николаевич </a:t>
            </a:r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Президент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Торгово-промышленной</a:t>
            </a: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палаты Российской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Федерации</a:t>
            </a:r>
            <a:r>
              <a:rPr lang="ru-RU" sz="1100" dirty="0" smtClean="0">
                <a:latin typeface="OpiumNew" panose="02000503000000090003" pitchFamily="50" charset="0"/>
              </a:rPr>
              <a:t/>
            </a:r>
            <a:br>
              <a:rPr lang="ru-RU" sz="1100" dirty="0" smtClean="0">
                <a:latin typeface="OpiumNew" panose="02000503000000090003" pitchFamily="50" charset="0"/>
              </a:rPr>
            </a:br>
            <a:endParaRPr lang="ru-RU" sz="1100" dirty="0" smtClean="0">
              <a:latin typeface="OpiumNew" panose="02000503000000090003" pitchFamily="50" charset="0"/>
            </a:endParaRPr>
          </a:p>
          <a:p>
            <a:endParaRPr lang="ru-RU" sz="1100" dirty="0">
              <a:latin typeface="OpiumNew" panose="02000503000000090003" pitchFamily="50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73046" y="4313906"/>
            <a:ext cx="2520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Шохин Александр Николаевич</a:t>
            </a:r>
          </a:p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</a:rPr>
              <a:t>Президент Российского союза промышленников и предпринимателей </a:t>
            </a:r>
          </a:p>
        </p:txBody>
      </p:sp>
      <p:pic>
        <p:nvPicPr>
          <p:cNvPr id="29" name="Picture 18" descr="&amp;SHcy;&amp;ocy;&amp;khcy;&amp;icy;&amp;ncy; &amp;Acy;&amp;lcy;&amp;iecy;&amp;kcy;&amp;scy;&amp;acy;&amp;ncy;&amp;dcy;&amp;rcy; &amp;Ncy;&amp;icy;&amp;kcy;&amp;ocy;&amp;lcy;&amp;acy;&amp;iecy;&amp;vcy;&amp;icy;&amp;chcy;"/>
          <p:cNvPicPr>
            <a:picLocks noChangeAspect="1" noChangeArrowheads="1"/>
          </p:cNvPicPr>
          <p:nvPr/>
        </p:nvPicPr>
        <p:blipFill rotWithShape="1">
          <a:blip r:embed="rId6" cstate="print"/>
          <a:srcRect b="8771"/>
          <a:stretch/>
        </p:blipFill>
        <p:spPr bwMode="auto">
          <a:xfrm>
            <a:off x="5280181" y="4287806"/>
            <a:ext cx="864000" cy="840777"/>
          </a:xfrm>
          <a:prstGeom prst="rect">
            <a:avLst/>
          </a:prstGeom>
          <a:noFill/>
        </p:spPr>
      </p:pic>
      <p:pic>
        <p:nvPicPr>
          <p:cNvPr id="11" name="Picture 2" descr="&amp;Acy;&amp;lcy;&amp;iecy;&amp;kcy;&amp;pcy;&amp;iecy;&amp;rcy;&amp;ocy;&amp;vcy; &amp;Vcy;&amp;acy;&amp;gcy;&amp;icy;&amp;tcy; &amp;YUcy;&amp;scy;&amp;ucy;&amp;fcy;&amp;ocy;&amp;vcy;&amp;icy;&amp;chcy;"/>
          <p:cNvPicPr>
            <a:picLocks noChangeAspect="1" noChangeArrowheads="1"/>
          </p:cNvPicPr>
          <p:nvPr/>
        </p:nvPicPr>
        <p:blipFill rotWithShape="1">
          <a:blip r:embed="rId7" cstate="print"/>
          <a:srcRect b="27443"/>
          <a:stretch/>
        </p:blipFill>
        <p:spPr bwMode="auto">
          <a:xfrm>
            <a:off x="495554" y="1284995"/>
            <a:ext cx="864096" cy="888196"/>
          </a:xfrm>
          <a:prstGeom prst="rect">
            <a:avLst/>
          </a:prstGeom>
          <a:noFill/>
        </p:spPr>
      </p:pic>
      <p:pic>
        <p:nvPicPr>
          <p:cNvPr id="16" name="Picture 4" descr="&amp;Mcy;&amp;icy;&amp;tcy;&amp;rcy;&amp;ocy;&amp;pcy;&amp;ocy;&amp;lcy;&amp;icy;&amp;tcy; &amp;Icy;&amp;lcy;&amp;acy;&amp;rcy;&amp;icy;&amp;ocy;&amp;ncy; (&amp;Acy;&amp;lcy;&amp;fcy;&amp;iecy;&amp;iecy;&amp;vcy; &amp;Gcy;&amp;rcy;&amp;icy;&amp;gcy;&amp;ocy;&amp;rcy;&amp;icy;&amp;jcy; &amp;Vcy;&amp;acy;&amp;lcy;&amp;iecy;&amp;rcy;&amp;icy;&amp;iecy;&amp;vcy;&amp;icy;&amp;chcy;)"/>
          <p:cNvPicPr>
            <a:picLocks noChangeAspect="1" noChangeArrowheads="1"/>
          </p:cNvPicPr>
          <p:nvPr/>
        </p:nvPicPr>
        <p:blipFill rotWithShape="1">
          <a:blip r:embed="rId8" cstate="print"/>
          <a:srcRect b="15136"/>
          <a:stretch/>
        </p:blipFill>
        <p:spPr bwMode="auto">
          <a:xfrm>
            <a:off x="495554" y="2299633"/>
            <a:ext cx="864000" cy="879865"/>
          </a:xfrm>
          <a:prstGeom prst="rect">
            <a:avLst/>
          </a:prstGeom>
          <a:noFill/>
        </p:spPr>
      </p:pic>
      <p:pic>
        <p:nvPicPr>
          <p:cNvPr id="18" name="Picture 6" descr="&amp;Gcy;&amp;acy;&amp;gcy;&amp;acy;&amp;rcy;&amp;icy;&amp;ncy;&amp;acy; &amp;IEcy;&amp;lcy;&amp;iecy;&amp;ncy;&amp;acy; &amp;YUcy;&amp;rcy;&amp;softcy;&amp;iecy;&amp;vcy;&amp;ncy;&amp;acy;"/>
          <p:cNvPicPr>
            <a:picLocks noChangeAspect="1" noChangeArrowheads="1"/>
          </p:cNvPicPr>
          <p:nvPr/>
        </p:nvPicPr>
        <p:blipFill rotWithShape="1">
          <a:blip r:embed="rId9" cstate="print"/>
          <a:srcRect b="13328"/>
          <a:stretch/>
        </p:blipFill>
        <p:spPr bwMode="auto">
          <a:xfrm>
            <a:off x="495554" y="3305940"/>
            <a:ext cx="864000" cy="864047"/>
          </a:xfrm>
          <a:prstGeom prst="rect">
            <a:avLst/>
          </a:prstGeom>
          <a:noFill/>
        </p:spPr>
      </p:pic>
      <p:pic>
        <p:nvPicPr>
          <p:cNvPr id="20" name="Picture 8" descr="&amp;Icy;&amp;zcy;&amp;ocy;&amp;tcy;&amp;ocy;&amp;vcy;&amp;acy; &amp;Gcy;&amp;acy;&amp;lcy;&amp;icy;&amp;ncy;&amp;acy; &amp;Scy;&amp;iecy;&amp;rcy;&amp;gcy;&amp;iecy;&amp;iecy;&amp;vcy;&amp;ncy;&amp;acy;"/>
          <p:cNvPicPr>
            <a:picLocks noChangeAspect="1" noChangeArrowheads="1"/>
          </p:cNvPicPr>
          <p:nvPr/>
        </p:nvPicPr>
        <p:blipFill rotWithShape="1">
          <a:blip r:embed="rId10" cstate="print"/>
          <a:srcRect t="-1" b="24188"/>
          <a:stretch/>
        </p:blipFill>
        <p:spPr bwMode="auto">
          <a:xfrm>
            <a:off x="495554" y="4296429"/>
            <a:ext cx="864000" cy="841449"/>
          </a:xfrm>
          <a:prstGeom prst="rect">
            <a:avLst/>
          </a:prstGeom>
          <a:noFill/>
        </p:spPr>
      </p:pic>
      <p:pic>
        <p:nvPicPr>
          <p:cNvPr id="1026" name="Picture 2" descr="C:\Users\she_nv\Desktop\Katiri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81" y="2256772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.dni.ru/binaries/v2_articlepic/29559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r="8389"/>
          <a:stretch/>
        </p:blipFill>
        <p:spPr bwMode="auto">
          <a:xfrm>
            <a:off x="5280181" y="1261993"/>
            <a:ext cx="864000" cy="8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989513" y="63087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OpiumNew" panose="02000503000000090003" pitchFamily="50" charset="0"/>
              </a:rPr>
              <a:t>«ИМПУЛЬС ДОБРА»</a:t>
            </a:r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>
          <a:xfrm>
            <a:off x="7815815" y="6308725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  <a:latin typeface="OpiumNew" panose="02000503000000090003" pitchFamily="50" charset="0"/>
              </a:rPr>
              <a:t>4</a:t>
            </a:r>
            <a:endParaRPr lang="ru-RU" b="1" dirty="0">
              <a:solidFill>
                <a:srgbClr val="0070C0"/>
              </a:solidFill>
              <a:latin typeface="OpiumNew" panose="0200050300000009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76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6149" y="-109182"/>
            <a:ext cx="50403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Нас поддерживают</a:t>
            </a:r>
          </a:p>
        </p:txBody>
      </p:sp>
      <p:pic>
        <p:nvPicPr>
          <p:cNvPr id="9224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57" y="736109"/>
            <a:ext cx="3544888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989513" y="63087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OpiumNew" panose="02000503000000090003" pitchFamily="50" charset="0"/>
              </a:rPr>
              <a:t>«ИМПУЛЬС ДОБРА»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7815815" y="6308725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  <a:latin typeface="OpiumNew" panose="02000503000000090003" pitchFamily="50" charset="0"/>
              </a:rPr>
              <a:t>5</a:t>
            </a:r>
            <a:endParaRPr lang="ru-RU" b="1" dirty="0">
              <a:solidFill>
                <a:srgbClr val="0070C0"/>
              </a:solidFill>
              <a:latin typeface="OpiumNew" panose="02000503000000090003" pitchFamily="50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8302" y="6308725"/>
            <a:ext cx="82201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8302" y="6673215"/>
            <a:ext cx="82201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0" y="2018673"/>
            <a:ext cx="7712575" cy="271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38113" y="88900"/>
            <a:ext cx="50403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Премия в цифрах</a:t>
            </a:r>
            <a:endParaRPr lang="ru-RU" altLang="ru-RU" sz="1800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0753" y="1529372"/>
            <a:ext cx="131445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ea typeface="+mj-ea"/>
                <a:cs typeface="+mj-cs"/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7978" y="1658938"/>
            <a:ext cx="1742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на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р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оссийском 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OpiumNew" panose="02000503000000090003" pitchFamily="50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рынке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6765" y="3131503"/>
            <a:ext cx="28409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ea typeface="+mj-ea"/>
                <a:cs typeface="+mj-cs"/>
              </a:rPr>
              <a:t>1248</a:t>
            </a:r>
            <a:endParaRPr lang="ru-RU" sz="7000" b="1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1390" y="4614414"/>
            <a:ext cx="129381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ea typeface="+mj-ea"/>
                <a:cs typeface="+mj-cs"/>
              </a:rPr>
              <a:t>80</a:t>
            </a:r>
            <a:endParaRPr lang="ru-RU" sz="7000" b="1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  <a:ea typeface="+mj-ea"/>
              <a:cs typeface="+mj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00922" y="4057422"/>
            <a:ext cx="2468562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заявок  из…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OpiumNew" panose="02000503000000090003" pitchFamily="50" charset="0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62163" y="4930534"/>
            <a:ext cx="1271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регионов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России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OpiumNew" panose="02000503000000090003" pitchFamily="50" charset="0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00596" y="1557338"/>
            <a:ext cx="14366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ea typeface="+mj-ea"/>
                <a:cs typeface="+mj-cs"/>
              </a:rPr>
              <a:t>6</a:t>
            </a:r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ea typeface="+mj-ea"/>
                <a:cs typeface="+mj-cs"/>
              </a:rPr>
              <a:t>8</a:t>
            </a:r>
            <a:endParaRPr lang="ru-RU" sz="7000" b="1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  <a:ea typeface="+mj-ea"/>
              <a:cs typeface="+mj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92594" y="1975119"/>
            <a:ext cx="20489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лауреатов</a:t>
            </a:r>
            <a:endParaRPr lang="ru-RU" sz="3000" b="1" dirty="0">
              <a:solidFill>
                <a:schemeClr val="tx1">
                  <a:lumMod val="65000"/>
                  <a:lumOff val="35000"/>
                </a:schemeClr>
              </a:solidFill>
              <a:latin typeface="OpiumNew" panose="02000503000000090003" pitchFamily="50" charset="0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00597" y="3114674"/>
            <a:ext cx="2848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ea typeface="+mj-ea"/>
                <a:cs typeface="+mj-cs"/>
              </a:rPr>
              <a:t>&gt;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ea typeface="+mj-ea"/>
                <a:cs typeface="+mj-cs"/>
              </a:rPr>
              <a:t>2000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  <a:ea typeface="+mj-ea"/>
              <a:cs typeface="+mj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13481" y="3345506"/>
            <a:ext cx="15023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гостей,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318782" y="4057422"/>
            <a:ext cx="4251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включая международных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экспертов</a:t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в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области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социального предпринимательства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iumNew" panose="02000503000000090003" pitchFamily="50" charset="0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59224" y="5010411"/>
            <a:ext cx="2164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п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убликаций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iumNew" panose="02000503000000090003" pitchFamily="50" charset="0"/>
                <a:cs typeface="+mn-cs"/>
              </a:rPr>
              <a:t>в СМИ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OpiumNew" panose="02000503000000090003" pitchFamily="50" charset="0"/>
              <a:cs typeface="+mn-cs"/>
            </a:endParaRPr>
          </a:p>
        </p:txBody>
      </p:sp>
      <p:pic>
        <p:nvPicPr>
          <p:cNvPr id="10258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25" y="935038"/>
            <a:ext cx="354488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989513" y="63087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OpiumNew" panose="02000503000000090003" pitchFamily="50" charset="0"/>
              </a:rPr>
              <a:t>«ИМПУЛЬС ДОБРА»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7815815" y="6308725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  <a:latin typeface="OpiumNew" panose="02000503000000090003" pitchFamily="50" charset="0"/>
              </a:rPr>
              <a:t>6</a:t>
            </a:r>
            <a:endParaRPr lang="ru-RU" b="1" dirty="0">
              <a:solidFill>
                <a:srgbClr val="0070C0"/>
              </a:solidFill>
              <a:latin typeface="OpiumNew" panose="02000503000000090003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0596" y="4745869"/>
            <a:ext cx="2848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ea typeface="+mj-ea"/>
                <a:cs typeface="+mj-cs"/>
              </a:rPr>
              <a:t>&gt;3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  <a:ea typeface="+mj-ea"/>
                <a:cs typeface="+mj-cs"/>
              </a:rPr>
              <a:t>000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3350" y="69850"/>
            <a:ext cx="8032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Лауреаты Премии 2017</a:t>
            </a:r>
            <a:endParaRPr lang="ru-RU" altLang="ru-RU" sz="1800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</p:txBody>
      </p:sp>
      <p:pic>
        <p:nvPicPr>
          <p:cNvPr id="11272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25" y="935038"/>
            <a:ext cx="354488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989513" y="63087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OpiumNew" panose="02000503000000090003" pitchFamily="50" charset="0"/>
              </a:rPr>
              <a:t>«ИМПУЛЬС ДОБРА»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7815815" y="6308725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  <a:latin typeface="OpiumNew" panose="02000503000000090003" pitchFamily="50" charset="0"/>
              </a:rPr>
              <a:t>7</a:t>
            </a:r>
            <a:endParaRPr lang="ru-RU" b="1" dirty="0">
              <a:solidFill>
                <a:srgbClr val="0070C0"/>
              </a:solidFill>
              <a:latin typeface="OpiumNew" panose="02000503000000090003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4335" y="1130210"/>
            <a:ext cx="194316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I </a:t>
            </a:r>
            <a:r>
              <a:rPr lang="ru-RU" sz="10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место</a:t>
            </a:r>
          </a:p>
          <a:p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«За личный вклад в развитие</a:t>
            </a:r>
          </a:p>
          <a:p>
            <a:r>
              <a:rPr lang="ru-RU" sz="800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с</a:t>
            </a:r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оциального предпринимательства»</a:t>
            </a:r>
          </a:p>
          <a:p>
            <a:endParaRPr lang="ru-RU" sz="800" b="1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altLang="ru-RU" sz="800" b="1" kern="0" dirty="0" err="1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Бабенкова</a:t>
            </a:r>
            <a:r>
              <a:rPr lang="ru-RU" altLang="ru-RU" sz="8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 Надежда Евгеньевна, </a:t>
            </a:r>
          </a:p>
          <a:p>
            <a:r>
              <a:rPr lang="ru-RU" altLang="ru-RU" sz="800" b="1" kern="0" dirty="0" err="1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Сказочкин</a:t>
            </a:r>
            <a:r>
              <a:rPr lang="ru-RU" altLang="ru-RU" sz="8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 Леонид Петрович</a:t>
            </a:r>
          </a:p>
          <a:p>
            <a:r>
              <a:rPr lang="ru-RU" sz="800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Санкт-Петербург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34334" y="2419773"/>
            <a:ext cx="19431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II </a:t>
            </a:r>
            <a:r>
              <a:rPr lang="ru-RU" sz="10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место</a:t>
            </a:r>
          </a:p>
          <a:p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«За личный вклад в развитие</a:t>
            </a:r>
          </a:p>
          <a:p>
            <a:r>
              <a:rPr lang="ru-RU" sz="800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с</a:t>
            </a:r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оциального предпринимательства»</a:t>
            </a:r>
          </a:p>
          <a:p>
            <a:endParaRPr lang="ru-RU" sz="800" b="1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altLang="ru-RU" sz="8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Пауков Олег Михайлович </a:t>
            </a:r>
          </a:p>
          <a:p>
            <a:r>
              <a:rPr lang="ru-RU" sz="800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Калининградская область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4334" y="3664139"/>
            <a:ext cx="19431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Специальная номинация</a:t>
            </a:r>
          </a:p>
          <a:p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«За личный вклад в развитие</a:t>
            </a:r>
          </a:p>
          <a:p>
            <a:r>
              <a:rPr lang="ru-RU" sz="800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с</a:t>
            </a:r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оциального предпринимательства»</a:t>
            </a:r>
          </a:p>
          <a:p>
            <a:endParaRPr lang="ru-RU" sz="800" b="1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altLang="ru-RU" sz="800" b="1" kern="0" dirty="0" err="1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Бероев</a:t>
            </a:r>
            <a:r>
              <a:rPr lang="ru-RU" altLang="ru-RU" sz="8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 </a:t>
            </a:r>
            <a:r>
              <a:rPr lang="ru-RU" altLang="ru-RU" sz="8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Егор Вадимович</a:t>
            </a:r>
          </a:p>
          <a:p>
            <a:r>
              <a:rPr lang="ru-RU" sz="800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Москва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34334" y="4980297"/>
            <a:ext cx="1943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«За лидерство в продвижении</a:t>
            </a:r>
          </a:p>
          <a:p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социального предпринимательства»</a:t>
            </a:r>
          </a:p>
          <a:p>
            <a:endParaRPr lang="ru-RU" sz="800" b="1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altLang="ru-RU" sz="8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Епифанова Ольга Николаевна </a:t>
            </a:r>
          </a:p>
          <a:p>
            <a:r>
              <a:rPr lang="ru-RU" sz="800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Москва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61220" y="1187450"/>
            <a:ext cx="2661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«За лучшую региональную программу поддержки </a:t>
            </a:r>
          </a:p>
          <a:p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социального предпринимательства»</a:t>
            </a:r>
          </a:p>
          <a:p>
            <a:endParaRPr lang="ru-RU" sz="800" b="1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sz="8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Субъект российской федерации </a:t>
            </a:r>
          </a:p>
          <a:p>
            <a:r>
              <a:rPr lang="ru-RU" sz="8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- </a:t>
            </a:r>
            <a:r>
              <a:rPr lang="ru-RU" sz="8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Архангельская область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1220" y="2164034"/>
            <a:ext cx="3257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«За системный подход</a:t>
            </a:r>
          </a:p>
          <a:p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к социальному предпринимательству»</a:t>
            </a:r>
          </a:p>
          <a:p>
            <a:endParaRPr lang="ru-RU" sz="800" b="1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altLang="ru-RU" sz="8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Благотворительный фонд «Диалог Культур - Единый Мир»</a:t>
            </a:r>
          </a:p>
          <a:p>
            <a:r>
              <a:rPr lang="ru-RU" altLang="ru-RU" sz="800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Калужская область</a:t>
            </a:r>
          </a:p>
          <a:p>
            <a:endParaRPr lang="ru-RU" sz="800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8335" y="3015080"/>
            <a:ext cx="3335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«За лучшее освещение социального предпринимательства</a:t>
            </a:r>
          </a:p>
          <a:p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средством массовой информации»</a:t>
            </a:r>
          </a:p>
          <a:p>
            <a:endParaRPr lang="ru-RU" sz="800" b="1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altLang="ru-RU" sz="8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1.Издательский </a:t>
            </a:r>
            <a:r>
              <a:rPr lang="ru-RU" altLang="ru-RU" sz="8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дом «Комсомольская правда</a:t>
            </a:r>
            <a:r>
              <a:rPr lang="ru-RU" altLang="ru-RU" sz="8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», </a:t>
            </a:r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Москва</a:t>
            </a:r>
            <a:endParaRPr lang="ru-RU" sz="800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altLang="ru-RU" sz="8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2.Газета </a:t>
            </a:r>
            <a:r>
              <a:rPr lang="ru-RU" altLang="ru-RU" sz="8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«Новости Югры</a:t>
            </a:r>
            <a:r>
              <a:rPr lang="ru-RU" altLang="ru-RU" sz="8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», </a:t>
            </a:r>
            <a:r>
              <a:rPr lang="ru-RU" alt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Ханты-Мансийский </a:t>
            </a:r>
            <a:r>
              <a:rPr lang="ru-RU" altLang="ru-RU" sz="800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автономный округ - Югра</a:t>
            </a:r>
          </a:p>
          <a:p>
            <a:endParaRPr lang="ru-RU" sz="800" b="1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endParaRPr lang="ru-RU" sz="800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08335" y="4106030"/>
            <a:ext cx="3457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«За лучшую корпоративную программу по развитию</a:t>
            </a:r>
          </a:p>
          <a:p>
            <a:r>
              <a:rPr lang="ru-RU" sz="800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с</a:t>
            </a:r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оциального предпринимательства»</a:t>
            </a:r>
          </a:p>
          <a:p>
            <a:endParaRPr lang="ru-RU" altLang="ru-RU" sz="800" b="1" kern="0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altLang="ru-RU" sz="8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Акционерное </a:t>
            </a:r>
            <a:r>
              <a:rPr lang="ru-RU" altLang="ru-RU" sz="8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общество «Объединенная металлургическая компания»</a:t>
            </a:r>
          </a:p>
          <a:p>
            <a:r>
              <a:rPr 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Москва</a:t>
            </a:r>
            <a:endParaRPr lang="ru-RU" sz="800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endParaRPr lang="ru-RU" sz="800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245" y="1130210"/>
            <a:ext cx="961170" cy="96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096" y="2195035"/>
            <a:ext cx="997468" cy="122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 descr="https://images.lady.mail.ru/163010/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6" y="3522237"/>
            <a:ext cx="997468" cy="13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olgaepifanova.ru/wp-content/uploads/2015/07/0V4A2227-Edit-%D0%BF%D0%BE%D0%B4-%D1%81%D0%B0%D0%B9%D1%82-%D1%81%D1%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643" y="4972984"/>
            <a:ext cx="1003070" cy="1211509"/>
          </a:xfrm>
          <a:prstGeom prst="rect">
            <a:avLst/>
          </a:prstGeom>
          <a:noFill/>
        </p:spPr>
      </p:pic>
      <p:pic>
        <p:nvPicPr>
          <p:cNvPr id="2050" name="Picture 2" descr="http://pwiki.ru/images/6/6e/Coat_of_Arms_of_Arkhangelsk_oblast_-_Fu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33" y="1077176"/>
            <a:ext cx="865456" cy="102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&amp;Kcy;&amp;acy;&amp;rcy;&amp;tcy;&amp;icy;&amp;ncy;&amp;kcy;&amp;icy; &amp;pcy;&amp;ocy; &amp;zcy;&amp;acy;&amp;pcy;&amp;rcy;&amp;ocy;&amp;scy;&amp;ucy; &amp;Kcy;&amp;ocy;&amp;mcy;&amp;scy;&amp;ocy;&amp;mcy;&amp;ocy;&amp;lcy;&amp;softcy;&amp;scy;&amp;kcy;&amp;acy;&amp;yacy; &amp;pcy;&amp;rcy;&amp;acy;&amp;vcy;&amp;dcy;&amp;acy; &amp;lcy;&amp;ocy;&amp;gcy;&amp;ocy;&amp;tcy;&amp;icy;&amp;p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11026" y="3002150"/>
            <a:ext cx="1314664" cy="520087"/>
          </a:xfrm>
          <a:prstGeom prst="rect">
            <a:avLst/>
          </a:prstGeom>
          <a:noFill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11026" y="3526294"/>
            <a:ext cx="1328048" cy="3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35139" y="4205767"/>
            <a:ext cx="1626081" cy="59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11" y="2195035"/>
            <a:ext cx="1269763" cy="68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808335" y="5194691"/>
            <a:ext cx="3614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800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altLang="ru-RU" sz="800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За лучшую российскую образовательную программу в сфере социального предпринимательства</a:t>
            </a:r>
            <a:r>
              <a:rPr lang="ru-RU" altLang="ru-RU" sz="800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»</a:t>
            </a:r>
          </a:p>
          <a:p>
            <a:endParaRPr lang="ru-RU" altLang="ru-RU" sz="800" b="1" kern="0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altLang="ru-RU" sz="8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Р</a:t>
            </a:r>
            <a:r>
              <a:rPr lang="ru-RU" altLang="ru-RU" sz="8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ЭУ </a:t>
            </a:r>
            <a:r>
              <a:rPr lang="ru-RU" altLang="ru-RU" sz="8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им. Г.В. Плеханова</a:t>
            </a:r>
            <a:endParaRPr lang="ru-RU" sz="800" b="1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  <a:p>
            <a:r>
              <a:rPr lang="ru-RU" sz="800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Москва</a:t>
            </a:r>
          </a:p>
          <a:p>
            <a:endParaRPr lang="ru-RU" sz="800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1379" y="5054562"/>
            <a:ext cx="969365" cy="98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5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3350" y="69850"/>
            <a:ext cx="8032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Номинации Премии</a:t>
            </a:r>
            <a:endParaRPr lang="ru-RU" altLang="ru-RU" sz="1800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</p:txBody>
      </p:sp>
      <p:pic>
        <p:nvPicPr>
          <p:cNvPr id="11272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25" y="935038"/>
            <a:ext cx="354488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721190"/>
              </p:ext>
            </p:extLst>
          </p:nvPr>
        </p:nvGraphicFramePr>
        <p:xfrm>
          <a:off x="251520" y="1834010"/>
          <a:ext cx="8568952" cy="277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0" dirty="0" smtClean="0">
                          <a:solidFill>
                            <a:schemeClr val="bg1"/>
                          </a:solidFill>
                          <a:latin typeface="OpiumNew" panose="02000503000000090003" pitchFamily="50" charset="0"/>
                        </a:rPr>
                        <a:t>Призовой фонд Премии 2017 года составил </a:t>
                      </a:r>
                      <a:r>
                        <a:rPr lang="ru-RU" sz="1600" dirty="0" smtClean="0">
                          <a:latin typeface="OpiumNew" panose="02000503000000090003" pitchFamily="50" charset="0"/>
                        </a:rPr>
                        <a:t>2 </a:t>
                      </a:r>
                      <a:r>
                        <a:rPr lang="en-US" sz="1600" dirty="0" smtClean="0">
                          <a:latin typeface="OpiumNew" panose="02000503000000090003" pitchFamily="50" charset="0"/>
                        </a:rPr>
                        <a:t>400</a:t>
                      </a:r>
                      <a:r>
                        <a:rPr lang="ru-RU" sz="1600" dirty="0" smtClean="0">
                          <a:latin typeface="OpiumNew" panose="02000503000000090003" pitchFamily="50" charset="0"/>
                        </a:rPr>
                        <a:t> 000 рублей </a:t>
                      </a:r>
                      <a:r>
                        <a:rPr lang="ru-RU" sz="1600" b="1" kern="0" dirty="0" smtClean="0">
                          <a:solidFill>
                            <a:schemeClr val="bg1"/>
                          </a:solidFill>
                          <a:latin typeface="OpiumNew" panose="02000503000000090003" pitchFamily="50" charset="0"/>
                        </a:rPr>
                        <a:t>**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OpiumNew" panose="02000503000000090003" pitchFamily="50" charset="0"/>
                      </a:endParaRPr>
                    </a:p>
                  </a:txBody>
                  <a:tcPr/>
                </a:tc>
              </a:tr>
              <a:tr h="296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iumNew" panose="02000503000000090003" pitchFamily="50" charset="0"/>
                        </a:rPr>
                        <a:t>Номинация «За личный вклад в развитие социального предпринимательства»</a:t>
                      </a:r>
                      <a:endParaRPr lang="en-US" sz="1200" b="1" kern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OpiumNew" panose="02000503000000090003" pitchFamily="50" charset="0"/>
                      </a:endParaRPr>
                    </a:p>
                  </a:txBody>
                  <a:tcPr/>
                </a:tc>
              </a:tr>
              <a:tr h="277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iumNew" panose="02000503000000090003" pitchFamily="50" charset="0"/>
                        </a:rPr>
                        <a:t>Номинация «За лидерство в продвижении социального предпринимательства»</a:t>
                      </a:r>
                    </a:p>
                  </a:txBody>
                  <a:tcPr/>
                </a:tc>
              </a:tr>
              <a:tr h="280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iumNew" panose="02000503000000090003" pitchFamily="50" charset="0"/>
                        </a:rPr>
                        <a:t>Номинация «За лучшую корпоративную программу по развитию</a:t>
                      </a:r>
                      <a:r>
                        <a:rPr lang="ru-RU" sz="1200" b="1" kern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iumNew" panose="02000503000000090003" pitchFamily="50" charset="0"/>
                        </a:rPr>
                        <a:t> социального предпринимательства</a:t>
                      </a:r>
                      <a:r>
                        <a:rPr lang="ru-RU" sz="1200" b="1" kern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iumNew" panose="02000503000000090003" pitchFamily="50" charset="0"/>
                        </a:rPr>
                        <a:t>»</a:t>
                      </a:r>
                      <a:endParaRPr lang="ru-RU" sz="12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iumNew" panose="02000503000000090003" pitchFamily="50" charset="0"/>
                      </a:endParaRPr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iumNew" panose="02000503000000090003" pitchFamily="50" charset="0"/>
                        </a:rPr>
                        <a:t>Номинация «За лучшую региональную программу поддержки социального предпринимательства»</a:t>
                      </a:r>
                      <a:endParaRPr lang="ru-RU" sz="12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iumNew" panose="02000503000000090003" pitchFamily="50" charset="0"/>
                      </a:endParaRPr>
                    </a:p>
                  </a:txBody>
                  <a:tcPr/>
                </a:tc>
              </a:tr>
              <a:tr h="322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iumNew" panose="02000503000000090003" pitchFamily="50" charset="0"/>
                        </a:rPr>
                        <a:t>Номинация «За системный подход к социальному предпринимательству»</a:t>
                      </a:r>
                    </a:p>
                  </a:txBody>
                  <a:tcPr/>
                </a:tc>
              </a:tr>
              <a:tr h="289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iumNew" panose="02000503000000090003" pitchFamily="50" charset="0"/>
                          <a:ea typeface="+mn-ea"/>
                          <a:cs typeface="+mn-cs"/>
                        </a:rPr>
                        <a:t>Номинация «За лучшее освещение</a:t>
                      </a:r>
                      <a:r>
                        <a:rPr lang="ru-RU" sz="1200" b="1" kern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iumNew" panose="02000503000000090003" pitchFamily="50" charset="0"/>
                          <a:ea typeface="+mn-ea"/>
                          <a:cs typeface="+mn-cs"/>
                        </a:rPr>
                        <a:t> социального предпринимательства средством массовой информации»</a:t>
                      </a:r>
                      <a:endParaRPr lang="ru-RU" sz="12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iumNew" panose="02000503000000090003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piumNew" panose="02000503000000090003" pitchFamily="50" charset="0"/>
                        </a:rPr>
                        <a:t>Номинация «За лучшую российскую образовательную программу в сфере социального предпринимательства»</a:t>
                      </a:r>
                      <a:endParaRPr lang="ru-RU" sz="12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iumNew" panose="02000503000000090003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9054" y="1334174"/>
            <a:ext cx="6075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Премия в 2017 году присуждалась в </a:t>
            </a:r>
            <a:r>
              <a:rPr lang="en-US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7</a:t>
            </a: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 номинациях*</a:t>
            </a:r>
            <a:endParaRPr lang="ru-RU" b="1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954" y="5340435"/>
            <a:ext cx="3980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* Список номинаций в 2018 году может быть изменен</a:t>
            </a:r>
            <a:endParaRPr lang="ru-RU" sz="1100" b="1" kern="0" dirty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954" y="5556459"/>
            <a:ext cx="3732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** Призовой фонд 2018 года может быть изменен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989513" y="63087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OpiumNew" panose="02000503000000090003" pitchFamily="50" charset="0"/>
              </a:rPr>
              <a:t>«ИМПУЛЬС ДОБРА»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7815815" y="6308725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  <a:latin typeface="OpiumNew" panose="02000503000000090003" pitchFamily="50" charset="0"/>
              </a:rPr>
              <a:t>8</a:t>
            </a:r>
            <a:endParaRPr lang="ru-RU" b="1" dirty="0">
              <a:solidFill>
                <a:srgbClr val="0070C0"/>
              </a:solidFill>
              <a:latin typeface="OpiumNew" panose="0200050300000009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3350" y="416174"/>
            <a:ext cx="4573329" cy="49285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Сроки проведения Премии</a:t>
            </a:r>
            <a:endParaRPr lang="ru-RU" altLang="ru-RU" sz="1800" dirty="0" smtClean="0">
              <a:solidFill>
                <a:schemeClr val="accent1">
                  <a:lumMod val="75000"/>
                </a:schemeClr>
              </a:solidFill>
              <a:latin typeface="OpiumNew" panose="02000503000000090003" pitchFamily="50" charset="0"/>
            </a:endParaRPr>
          </a:p>
        </p:txBody>
      </p:sp>
      <p:pic>
        <p:nvPicPr>
          <p:cNvPr id="11272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25" y="935038"/>
            <a:ext cx="354488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56207" y="1549490"/>
            <a:ext cx="6189762" cy="183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1" rIns="99562" bIns="49781"/>
          <a:lstStyle/>
          <a:p>
            <a:pPr marL="373063" indent="-373063" algn="just" defTabSz="995363" eaLnBrk="0" hangingPunct="0">
              <a:spcBef>
                <a:spcPct val="20000"/>
              </a:spcBef>
              <a:defRPr/>
            </a:pPr>
            <a:r>
              <a:rPr lang="ru-RU" sz="12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Информация о начале приема заявок на Премию будет размещена на официальных информационных ресурсах Премии в начале 2018 года:</a:t>
            </a:r>
          </a:p>
          <a:p>
            <a:pPr algn="ctr"/>
            <a:r>
              <a:rPr lang="en-US" sz="1200" b="1" u="sng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www.impulsdobra.ru</a:t>
            </a:r>
          </a:p>
          <a:p>
            <a:pPr algn="ctr"/>
            <a:r>
              <a:rPr lang="en-US" sz="1200" b="1" u="sng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www.nb-fund.ru/award</a:t>
            </a:r>
          </a:p>
          <a:p>
            <a:pPr marL="373063" indent="-373063" defTabSz="995363" eaLnBrk="0" hangingPunct="0">
              <a:spcBef>
                <a:spcPct val="20000"/>
              </a:spcBef>
              <a:defRPr/>
            </a:pPr>
            <a:endParaRPr lang="ru-RU" sz="12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OpiumNew" panose="02000503000000090003" pitchFamily="50" charset="0"/>
            </a:endParaRPr>
          </a:p>
          <a:p>
            <a:pPr marL="373063" indent="-373063" defTabSz="995363" eaLnBrk="0" hangingPunct="0">
              <a:spcBef>
                <a:spcPct val="20000"/>
              </a:spcBef>
              <a:defRPr/>
            </a:pPr>
            <a:endParaRPr lang="ru-RU" sz="1200" b="1" kern="0" dirty="0" smtClean="0">
              <a:latin typeface="OpiumNew" panose="02000503000000090003" pitchFamily="50" charset="0"/>
            </a:endParaRPr>
          </a:p>
          <a:p>
            <a:pPr marL="373063" indent="-373063" defTabSz="995363" eaLnBrk="0" hangingPunct="0">
              <a:spcBef>
                <a:spcPct val="20000"/>
              </a:spcBef>
              <a:defRPr/>
            </a:pPr>
            <a:endParaRPr lang="ru-RU" sz="1200" b="1" kern="0" dirty="0" smtClean="0">
              <a:latin typeface="OpiumNew" panose="02000503000000090003" pitchFamily="50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6207" y="3365534"/>
            <a:ext cx="6189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Церемония награждения Лауреатов Премии </a:t>
            </a:r>
            <a:r>
              <a:rPr lang="ru-RU" sz="1200" b="1" kern="0" dirty="0" smtClean="0">
                <a:solidFill>
                  <a:schemeClr val="accent1">
                    <a:lumMod val="75000"/>
                  </a:schemeClr>
                </a:solidFill>
                <a:latin typeface="OpiumNew" panose="02000503000000090003" pitchFamily="50" charset="0"/>
              </a:rPr>
              <a:t>состоится в октябре 2018 года в Москве.</a:t>
            </a: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989513" y="63087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OpiumNew" panose="02000503000000090003" pitchFamily="50" charset="0"/>
              </a:rPr>
              <a:t>«ИМПУЛЬС ДОБРА»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7815815" y="6308725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  <a:latin typeface="OpiumNew" panose="02000503000000090003" pitchFamily="50" charset="0"/>
              </a:rPr>
              <a:t>9</a:t>
            </a:r>
            <a:endParaRPr lang="ru-RU" b="1" dirty="0">
              <a:solidFill>
                <a:srgbClr val="0070C0"/>
              </a:solidFill>
              <a:latin typeface="OpiumNew" panose="02000503000000090003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3792"/>
          <a:stretch/>
        </p:blipFill>
        <p:spPr>
          <a:xfrm>
            <a:off x="288000" y="1227581"/>
            <a:ext cx="2230117" cy="1756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2"/>
          <a:stretch/>
        </p:blipFill>
        <p:spPr>
          <a:xfrm>
            <a:off x="288000" y="4523597"/>
            <a:ext cx="2230117" cy="1558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t="15789" r="9687" b="1884"/>
          <a:stretch/>
        </p:blipFill>
        <p:spPr>
          <a:xfrm>
            <a:off x="288000" y="3065816"/>
            <a:ext cx="2230117" cy="137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613</Words>
  <Application>Microsoft Office PowerPoint</Application>
  <PresentationFormat>Экран (4:3)</PresentationFormat>
  <Paragraphs>152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1_Тема Office</vt:lpstr>
      <vt:lpstr>Презентация PowerPoint</vt:lpstr>
      <vt:lpstr>О Премии</vt:lpstr>
      <vt:lpstr>Цели и задачи Премии</vt:lpstr>
      <vt:lpstr>Общественный совет Премии</vt:lpstr>
      <vt:lpstr>Нас поддерживают</vt:lpstr>
      <vt:lpstr>Премия в цифрах</vt:lpstr>
      <vt:lpstr>Лауреаты Премии 2017</vt:lpstr>
      <vt:lpstr>Номинации Премии</vt:lpstr>
      <vt:lpstr>Сроки проведения Премии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sharygin</dc:creator>
  <cp:lastModifiedBy>KudriavcevaNA</cp:lastModifiedBy>
  <cp:revision>200</cp:revision>
  <cp:lastPrinted>2016-02-25T07:43:11Z</cp:lastPrinted>
  <dcterms:created xsi:type="dcterms:W3CDTF">2010-10-20T12:53:11Z</dcterms:created>
  <dcterms:modified xsi:type="dcterms:W3CDTF">2018-01-23T07:18:42Z</dcterms:modified>
</cp:coreProperties>
</file>